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1" r:id="rId5"/>
  </p:sldIdLst>
  <p:sldSz cx="9144000" cy="6858000" type="screen4x3"/>
  <p:notesSz cx="6858000" cy="9144000"/>
  <p:custDataLst>
    <p:tags r:id="rId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9248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6016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932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8248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340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8510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604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508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877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412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038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488668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hlinkClick r:id="rId14"/>
              </a:rPr>
              <a:t>http://presentation-creation.ru/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187460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6632"/>
            <a:ext cx="7772400" cy="108012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Міністерство освіти і науки України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Херсонський державний університет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Факультет економіки та менеджменту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94421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Галузь знань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05 Соціальні та поведінкові науки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Спеціальність 051 «Економіка»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Ступінь вищої освіти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магістр 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Херсон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1619672" y="2276872"/>
            <a:ext cx="5832648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3600" dirty="0" err="1" smtClean="0"/>
              <a:t>Облік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фнансова</a:t>
            </a:r>
            <a:r>
              <a:rPr lang="ru-RU" sz="3600" dirty="0" smtClean="0"/>
              <a:t> </a:t>
            </a:r>
            <a:r>
              <a:rPr lang="ru-RU" sz="3600" dirty="0" err="1" smtClean="0"/>
              <a:t>звітність</a:t>
            </a:r>
            <a:r>
              <a:rPr lang="ru-RU" sz="3600" dirty="0" smtClean="0"/>
              <a:t> за </a:t>
            </a:r>
            <a:r>
              <a:rPr lang="ru-RU" sz="3600" dirty="0" err="1" smtClean="0"/>
              <a:t>міжнародними</a:t>
            </a:r>
            <a:r>
              <a:rPr lang="ru-RU" sz="3600" dirty="0" smtClean="0"/>
              <a:t> стандартами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409908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rrowheads="1"/>
          </p:cNvSpPr>
          <p:nvPr/>
        </p:nvSpPr>
        <p:spPr bwMode="gray">
          <a:xfrm>
            <a:off x="1259632" y="1268760"/>
            <a:ext cx="6653213" cy="1144587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222375" y="2954884"/>
            <a:ext cx="6661993" cy="2274316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 flipV="1">
            <a:off x="1393825" y="2284959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 flipV="1">
            <a:off x="1331640" y="548680"/>
            <a:ext cx="6502400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 flipV="1">
            <a:off x="1403648" y="4941168"/>
            <a:ext cx="6475413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39999"/>
                </a:schemeClr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6350" y="1407071"/>
            <a:ext cx="674688" cy="574675"/>
          </a:xfrm>
          <a:prstGeom prst="rect">
            <a:avLst/>
          </a:prstGeom>
          <a:noFill/>
        </p:spPr>
      </p:pic>
      <p:pic>
        <p:nvPicPr>
          <p:cNvPr id="10" name="Picture 10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2051720" y="3429000"/>
            <a:ext cx="676275" cy="573088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4512221"/>
            <a:ext cx="674687" cy="573088"/>
          </a:xfrm>
          <a:prstGeom prst="rect">
            <a:avLst/>
          </a:prstGeom>
          <a:noFill/>
        </p:spPr>
      </p:pic>
      <p:sp>
        <p:nvSpPr>
          <p:cNvPr id="12" name="AutoShape 12"/>
          <p:cNvSpPr>
            <a:spLocks noChangeArrowheads="1"/>
          </p:cNvSpPr>
          <p:nvPr/>
        </p:nvSpPr>
        <p:spPr bwMode="gray">
          <a:xfrm>
            <a:off x="1763688" y="980728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gray">
          <a:xfrm>
            <a:off x="1691680" y="2780928"/>
            <a:ext cx="5791200" cy="322039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 dirty="0" smtClean="0">
                <a:solidFill>
                  <a:schemeClr val="accent2"/>
                </a:solidFill>
              </a:rPr>
              <a:t>Предмет </a:t>
            </a:r>
            <a:r>
              <a:rPr lang="uk-UA" b="1" dirty="0" smtClean="0">
                <a:solidFill>
                  <a:schemeClr val="accent2"/>
                </a:solidFill>
              </a:rPr>
              <a:t>дисципліни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619672" y="1412776"/>
            <a:ext cx="60198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200" dirty="0" smtClean="0"/>
              <a:t>Мета </a:t>
            </a:r>
            <a:r>
              <a:rPr lang="ru-RU" sz="1200" dirty="0" err="1" smtClean="0"/>
              <a:t>вивчення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дисципліни</a:t>
            </a:r>
            <a:r>
              <a:rPr lang="ru-RU" sz="1200" dirty="0" smtClean="0"/>
              <a:t> - </a:t>
            </a:r>
            <a:r>
              <a:rPr lang="ru-RU" sz="1200" dirty="0" err="1" smtClean="0"/>
              <a:t>надання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знань</a:t>
            </a:r>
            <a:r>
              <a:rPr lang="ru-RU" sz="1200" dirty="0" smtClean="0"/>
              <a:t> про засади </a:t>
            </a:r>
            <a:r>
              <a:rPr lang="ru-RU" sz="1200" dirty="0" err="1" smtClean="0"/>
              <a:t>побудови</a:t>
            </a:r>
            <a:r>
              <a:rPr lang="ru-RU" sz="1200" dirty="0" smtClean="0"/>
              <a:t> </a:t>
            </a:r>
            <a:r>
              <a:rPr lang="ru-RU" sz="1200" dirty="0" err="1" smtClean="0"/>
              <a:t>системи</a:t>
            </a:r>
            <a:r>
              <a:rPr lang="ru-RU" sz="1200" dirty="0" smtClean="0"/>
              <a:t> </a:t>
            </a:r>
            <a:r>
              <a:rPr lang="ru-RU" sz="1200" dirty="0" err="1" smtClean="0"/>
              <a:t>міжнародних</a:t>
            </a:r>
            <a:r>
              <a:rPr lang="ru-RU" sz="1200" dirty="0" smtClean="0"/>
              <a:t> </a:t>
            </a:r>
            <a:r>
              <a:rPr lang="ru-RU" sz="1200" dirty="0" err="1" smtClean="0"/>
              <a:t>стандартів</a:t>
            </a:r>
            <a:r>
              <a:rPr lang="ru-RU" sz="1200" dirty="0" smtClean="0"/>
              <a:t> </a:t>
            </a:r>
            <a:r>
              <a:rPr lang="ru-RU" sz="1200" dirty="0" err="1" smtClean="0"/>
              <a:t>фінансової</a:t>
            </a:r>
            <a:r>
              <a:rPr lang="ru-RU" sz="1200" dirty="0" smtClean="0"/>
              <a:t> </a:t>
            </a:r>
            <a:r>
              <a:rPr lang="ru-RU" sz="1200" dirty="0" err="1" smtClean="0"/>
              <a:t>звітності</a:t>
            </a:r>
            <a:r>
              <a:rPr lang="ru-RU" sz="1200" dirty="0" smtClean="0"/>
              <a:t>, та про правила </a:t>
            </a:r>
            <a:r>
              <a:rPr lang="ru-RU" sz="1200" dirty="0" err="1" smtClean="0"/>
              <a:t>складання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фінансових</a:t>
            </a:r>
            <a:r>
              <a:rPr lang="ru-RU" sz="1200" dirty="0" smtClean="0"/>
              <a:t> </a:t>
            </a:r>
            <a:r>
              <a:rPr lang="ru-RU" sz="1200" dirty="0" err="1" smtClean="0"/>
              <a:t>звітів</a:t>
            </a:r>
            <a:r>
              <a:rPr lang="ru-RU" sz="1200" dirty="0" smtClean="0"/>
              <a:t> за принципами МСФЗ. 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630363" y="3356992"/>
            <a:ext cx="60198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400" dirty="0" smtClean="0"/>
              <a:t>Предмет </a:t>
            </a:r>
            <a:r>
              <a:rPr lang="ru-RU" sz="1400" dirty="0" err="1" smtClean="0"/>
              <a:t>вивчення</a:t>
            </a:r>
            <a:r>
              <a:rPr lang="ru-RU" sz="1400" dirty="0" smtClean="0"/>
              <a:t> у </a:t>
            </a:r>
            <a:r>
              <a:rPr lang="ru-RU" sz="1400" dirty="0" err="1" smtClean="0"/>
              <a:t>дисципліні</a:t>
            </a:r>
            <a:r>
              <a:rPr lang="ru-RU" sz="1400" dirty="0" smtClean="0"/>
              <a:t> - </a:t>
            </a:r>
            <a:r>
              <a:rPr lang="ru-RU" sz="1400" dirty="0" err="1" smtClean="0"/>
              <a:t>фінансова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звітність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підприємств</a:t>
            </a:r>
            <a:r>
              <a:rPr lang="ru-RU" sz="1400" dirty="0" smtClean="0"/>
              <a:t>, </a:t>
            </a:r>
            <a:r>
              <a:rPr lang="ru-RU" sz="1400" dirty="0" err="1" smtClean="0"/>
              <a:t>складена</a:t>
            </a:r>
            <a:r>
              <a:rPr lang="ru-RU" sz="1400" dirty="0" smtClean="0"/>
              <a:t> за </a:t>
            </a:r>
            <a:r>
              <a:rPr lang="ru-RU" sz="1400" dirty="0" err="1" smtClean="0"/>
              <a:t>вимогами</a:t>
            </a:r>
            <a:r>
              <a:rPr lang="ru-RU" sz="1400" dirty="0" smtClean="0"/>
              <a:t> </a:t>
            </a:r>
            <a:r>
              <a:rPr lang="ru-RU" sz="1400" dirty="0" err="1" smtClean="0"/>
              <a:t>міжнародних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стандартів</a:t>
            </a:r>
            <a:r>
              <a:rPr lang="ru-RU" sz="1400" dirty="0" smtClean="0"/>
              <a:t> </a:t>
            </a:r>
            <a:r>
              <a:rPr lang="ru-RU" sz="1400" dirty="0" err="1" smtClean="0"/>
              <a:t>фінансової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звітності</a:t>
            </a:r>
            <a:r>
              <a:rPr lang="ru-RU" sz="1400" dirty="0" smtClean="0"/>
              <a:t>.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gray">
          <a:xfrm>
            <a:off x="2123728" y="105273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b="1" dirty="0" smtClean="0">
                <a:solidFill>
                  <a:schemeClr val="accent1"/>
                </a:solidFill>
              </a:rPr>
              <a:t>Мета </a:t>
            </a:r>
            <a:r>
              <a:rPr lang="ru-RU" b="1" dirty="0" err="1" smtClean="0">
                <a:solidFill>
                  <a:schemeClr val="accent1"/>
                </a:solidFill>
              </a:rPr>
              <a:t>дисципліни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gray">
          <a:xfrm>
            <a:off x="2087563" y="275644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476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49006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Інформаційний обсяг</a:t>
            </a:r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навчальної дисципліни</a:t>
            </a:r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Тема 1. </a:t>
            </a:r>
            <a:r>
              <a:rPr lang="ru-RU" sz="1600" dirty="0" err="1" smtClean="0"/>
              <a:t>Історія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МСФЗ та </a:t>
            </a:r>
            <a:r>
              <a:rPr lang="ru-RU" sz="1600" dirty="0" err="1" smtClean="0"/>
              <a:t>організаційна</a:t>
            </a:r>
            <a:r>
              <a:rPr lang="ru-RU" sz="1600" dirty="0" smtClean="0"/>
              <a:t> структура Ради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міжнародних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стандартів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бухгалтерського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обліку</a:t>
            </a:r>
            <a:r>
              <a:rPr lang="ru-RU" sz="1600" dirty="0" smtClean="0"/>
              <a:t>. </a:t>
            </a:r>
            <a:endParaRPr lang="ru-RU" sz="1600" dirty="0" smtClean="0"/>
          </a:p>
          <a:p>
            <a:r>
              <a:rPr lang="ru-RU" sz="1600" dirty="0" smtClean="0"/>
              <a:t>Тема </a:t>
            </a:r>
            <a:r>
              <a:rPr lang="ru-RU" sz="1600" dirty="0" smtClean="0"/>
              <a:t>2. Концептуальна основа МСФЗ. </a:t>
            </a:r>
            <a:endParaRPr lang="ru-RU" sz="1600" dirty="0" smtClean="0"/>
          </a:p>
          <a:p>
            <a:r>
              <a:rPr lang="ru-RU" sz="1600" dirty="0" smtClean="0"/>
              <a:t>Тема 3. Склад та формат </a:t>
            </a:r>
            <a:r>
              <a:rPr lang="ru-RU" sz="1600" dirty="0" err="1" smtClean="0"/>
              <a:t>подання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фінансової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звітності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складеної</a:t>
            </a:r>
            <a:r>
              <a:rPr lang="ru-RU" sz="1600" dirty="0" smtClean="0"/>
              <a:t> за МСФЗ. </a:t>
            </a:r>
            <a:endParaRPr lang="ru-RU" sz="1600" dirty="0" smtClean="0"/>
          </a:p>
          <a:p>
            <a:r>
              <a:rPr lang="ru-RU" sz="1600" dirty="0" smtClean="0"/>
              <a:t>Тема </a:t>
            </a:r>
            <a:r>
              <a:rPr lang="ru-RU" sz="1600" dirty="0" smtClean="0"/>
              <a:t>4. </a:t>
            </a:r>
            <a:r>
              <a:rPr lang="ru-RU" sz="1600" dirty="0" err="1" smtClean="0"/>
              <a:t>Базові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підходи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головні</a:t>
            </a:r>
            <a:r>
              <a:rPr lang="ru-RU" sz="1600" dirty="0" smtClean="0"/>
              <a:t> правила </a:t>
            </a:r>
            <a:r>
              <a:rPr lang="ru-RU" sz="1600" dirty="0" err="1" smtClean="0"/>
              <a:t>визнання</a:t>
            </a:r>
            <a:r>
              <a:rPr lang="ru-RU" sz="1600" dirty="0" smtClean="0"/>
              <a:t> доходу. Тема 5. </a:t>
            </a:r>
            <a:r>
              <a:rPr lang="ru-RU" sz="1600" dirty="0" err="1" smtClean="0"/>
              <a:t>Визнання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витрат</a:t>
            </a:r>
            <a:r>
              <a:rPr lang="ru-RU" sz="1600" dirty="0" smtClean="0"/>
              <a:t>: </a:t>
            </a:r>
            <a:r>
              <a:rPr lang="ru-RU" sz="1600" dirty="0" err="1" smtClean="0"/>
              <a:t>критерії</a:t>
            </a:r>
            <a:r>
              <a:rPr lang="ru-RU" sz="1600" dirty="0" smtClean="0"/>
              <a:t> </a:t>
            </a:r>
            <a:r>
              <a:rPr lang="ru-RU" sz="1600" dirty="0" err="1" smtClean="0"/>
              <a:t>списання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капіталізації</a:t>
            </a:r>
            <a:r>
              <a:rPr lang="ru-RU" sz="1600" dirty="0" smtClean="0"/>
              <a:t>. </a:t>
            </a:r>
            <a:endParaRPr lang="ru-RU" sz="1600" dirty="0" smtClean="0"/>
          </a:p>
          <a:p>
            <a:r>
              <a:rPr lang="ru-RU" sz="1600" dirty="0" smtClean="0"/>
              <a:t>Тема </a:t>
            </a:r>
            <a:r>
              <a:rPr lang="ru-RU" sz="1600" dirty="0" smtClean="0"/>
              <a:t>6. </a:t>
            </a:r>
            <a:r>
              <a:rPr lang="ru-RU" sz="1600" dirty="0" err="1" smtClean="0"/>
              <a:t>Визнання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оцінка</a:t>
            </a:r>
            <a:r>
              <a:rPr lang="ru-RU" sz="1600" dirty="0" smtClean="0"/>
              <a:t> </a:t>
            </a:r>
            <a:r>
              <a:rPr lang="ru-RU" sz="1600" dirty="0" err="1" smtClean="0"/>
              <a:t>активів</a:t>
            </a:r>
            <a:r>
              <a:rPr lang="ru-RU" sz="1600" dirty="0" smtClean="0"/>
              <a:t>: </a:t>
            </a:r>
            <a:r>
              <a:rPr lang="ru-RU" sz="1600" dirty="0" err="1" smtClean="0"/>
              <a:t>основні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засоби</a:t>
            </a:r>
            <a:r>
              <a:rPr lang="ru-RU" sz="1600" dirty="0" smtClean="0"/>
              <a:t>. </a:t>
            </a:r>
            <a:endParaRPr lang="ru-RU" sz="1600" dirty="0" smtClean="0"/>
          </a:p>
          <a:p>
            <a:r>
              <a:rPr lang="ru-RU" sz="1600" dirty="0" smtClean="0"/>
              <a:t>Тема </a:t>
            </a:r>
            <a:r>
              <a:rPr lang="ru-RU" sz="1600" dirty="0" smtClean="0"/>
              <a:t>7. </a:t>
            </a:r>
            <a:r>
              <a:rPr lang="ru-RU" sz="1600" dirty="0" err="1" smtClean="0"/>
              <a:t>Визнання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оцінка</a:t>
            </a:r>
            <a:r>
              <a:rPr lang="ru-RU" sz="1600" dirty="0" smtClean="0"/>
              <a:t> </a:t>
            </a:r>
            <a:r>
              <a:rPr lang="ru-RU" sz="1600" dirty="0" err="1" smtClean="0"/>
              <a:t>активів</a:t>
            </a:r>
            <a:r>
              <a:rPr lang="ru-RU" sz="1600" dirty="0" smtClean="0"/>
              <a:t>: </a:t>
            </a:r>
            <a:r>
              <a:rPr lang="ru-RU" sz="1600" dirty="0" err="1" smtClean="0"/>
              <a:t>нематеріальні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активи</a:t>
            </a:r>
            <a:r>
              <a:rPr lang="ru-RU" sz="1600" dirty="0" smtClean="0"/>
              <a:t>. </a:t>
            </a:r>
            <a:endParaRPr lang="ru-RU" sz="1600" dirty="0" smtClean="0"/>
          </a:p>
          <a:p>
            <a:r>
              <a:rPr lang="ru-RU" sz="1600" dirty="0" smtClean="0"/>
              <a:t>Тема </a:t>
            </a:r>
            <a:r>
              <a:rPr lang="ru-RU" sz="1600" dirty="0" smtClean="0"/>
              <a:t>8. </a:t>
            </a:r>
            <a:r>
              <a:rPr lang="ru-RU" sz="1600" dirty="0" err="1" smtClean="0"/>
              <a:t>Визнання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оцінка</a:t>
            </a:r>
            <a:r>
              <a:rPr lang="ru-RU" sz="1600" dirty="0" smtClean="0"/>
              <a:t> </a:t>
            </a:r>
            <a:r>
              <a:rPr lang="ru-RU" sz="1600" dirty="0" err="1" smtClean="0"/>
              <a:t>активів</a:t>
            </a:r>
            <a:r>
              <a:rPr lang="ru-RU" sz="1600" dirty="0" smtClean="0"/>
              <a:t>: </a:t>
            </a:r>
            <a:r>
              <a:rPr lang="ru-RU" sz="1600" dirty="0" err="1" smtClean="0"/>
              <a:t>заборгованість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та</a:t>
            </a:r>
            <a:r>
              <a:rPr lang="ru-RU" sz="1600" dirty="0" smtClean="0"/>
              <a:t> запаси. </a:t>
            </a:r>
            <a:endParaRPr lang="ru-RU" sz="1600" dirty="0" smtClean="0"/>
          </a:p>
          <a:p>
            <a:r>
              <a:rPr lang="ru-RU" sz="1600" dirty="0" smtClean="0"/>
              <a:t>Тема </a:t>
            </a:r>
            <a:r>
              <a:rPr lang="ru-RU" sz="1600" dirty="0" smtClean="0"/>
              <a:t>9. </a:t>
            </a:r>
            <a:r>
              <a:rPr lang="ru-RU" sz="1600" dirty="0" err="1" smtClean="0"/>
              <a:t>Визнання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оцінка</a:t>
            </a:r>
            <a:r>
              <a:rPr lang="ru-RU" sz="1600" dirty="0" smtClean="0"/>
              <a:t> </a:t>
            </a:r>
            <a:r>
              <a:rPr lang="ru-RU" sz="1600" dirty="0" err="1" smtClean="0"/>
              <a:t>зобов’язань</a:t>
            </a:r>
            <a:r>
              <a:rPr lang="ru-RU" sz="1600" dirty="0" smtClean="0"/>
              <a:t> </a:t>
            </a:r>
            <a:r>
              <a:rPr lang="ru-RU" sz="1600" dirty="0" err="1" smtClean="0"/>
              <a:t>та</a:t>
            </a:r>
            <a:r>
              <a:rPr lang="ru-RU" sz="1600" dirty="0" smtClean="0"/>
              <a:t> </a:t>
            </a:r>
            <a:r>
              <a:rPr lang="ru-RU" sz="1600" dirty="0" err="1" smtClean="0"/>
              <a:t>власного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капіталу</a:t>
            </a:r>
            <a:r>
              <a:rPr lang="ru-RU" sz="1600" dirty="0" smtClean="0"/>
              <a:t>. </a:t>
            </a:r>
            <a:endParaRPr lang="ru-RU" sz="1600" dirty="0" smtClean="0"/>
          </a:p>
          <a:p>
            <a:r>
              <a:rPr lang="ru-RU" sz="1600" dirty="0" smtClean="0"/>
              <a:t>Тема 10. </a:t>
            </a:r>
            <a:r>
              <a:rPr lang="ru-RU" sz="1600" dirty="0" err="1" smtClean="0"/>
              <a:t>Облік</a:t>
            </a:r>
            <a:r>
              <a:rPr lang="ru-RU" sz="1600" dirty="0" smtClean="0"/>
              <a:t> </a:t>
            </a:r>
            <a:r>
              <a:rPr lang="ru-RU" sz="1600" dirty="0" err="1" smtClean="0"/>
              <a:t>будівельних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операцій</a:t>
            </a:r>
            <a:r>
              <a:rPr lang="ru-RU" sz="1600" dirty="0" smtClean="0"/>
              <a:t>: </a:t>
            </a:r>
            <a:r>
              <a:rPr lang="ru-RU" sz="1600" dirty="0" err="1" smtClean="0"/>
              <a:t>підряд</a:t>
            </a:r>
            <a:r>
              <a:rPr lang="ru-RU" sz="1600" dirty="0" smtClean="0"/>
              <a:t> та </a:t>
            </a:r>
            <a:r>
              <a:rPr lang="ru-RU" sz="1600" dirty="0" err="1" smtClean="0"/>
              <a:t>девелопмент</a:t>
            </a:r>
            <a:r>
              <a:rPr lang="ru-RU" sz="1600" dirty="0" smtClean="0"/>
              <a:t>. </a:t>
            </a:r>
            <a:endParaRPr lang="ru-RU" sz="1600" dirty="0" smtClean="0"/>
          </a:p>
          <a:p>
            <a:r>
              <a:rPr lang="ru-RU" sz="1600" dirty="0" smtClean="0"/>
              <a:t>Тема </a:t>
            </a:r>
            <a:r>
              <a:rPr lang="ru-RU" sz="1600" dirty="0" smtClean="0"/>
              <a:t>11. </a:t>
            </a:r>
            <a:r>
              <a:rPr lang="ru-RU" sz="1600" dirty="0" err="1" smtClean="0"/>
              <a:t>Облік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звітування</a:t>
            </a:r>
            <a:r>
              <a:rPr lang="ru-RU" sz="1600" dirty="0" smtClean="0"/>
              <a:t> за </a:t>
            </a:r>
            <a:r>
              <a:rPr lang="ru-RU" sz="1600" dirty="0" err="1" smtClean="0"/>
              <a:t>операціями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інвестиційною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нерухомістю</a:t>
            </a:r>
            <a:r>
              <a:rPr lang="ru-RU" sz="1600" dirty="0" smtClean="0"/>
              <a:t>. </a:t>
            </a:r>
            <a:endParaRPr lang="ru-RU" sz="1600" dirty="0" smtClean="0"/>
          </a:p>
          <a:p>
            <a:r>
              <a:rPr lang="ru-RU" sz="1600" dirty="0" smtClean="0"/>
              <a:t>Тема </a:t>
            </a:r>
            <a:r>
              <a:rPr lang="ru-RU" sz="1600" dirty="0" smtClean="0"/>
              <a:t>12. </a:t>
            </a:r>
            <a:r>
              <a:rPr lang="ru-RU" sz="1600" dirty="0" err="1" smtClean="0"/>
              <a:t>Облік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податку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прибуток</a:t>
            </a:r>
            <a:r>
              <a:rPr lang="ru-RU" sz="1600" dirty="0" smtClean="0"/>
              <a:t>. </a:t>
            </a:r>
            <a:endParaRPr lang="ru-RU" sz="1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2195736" y="260648"/>
            <a:ext cx="44958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Список </a:t>
            </a:r>
            <a:r>
              <a:rPr lang="uk-UA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літератури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lvl="0"/>
            <a:endParaRPr lang="ru-RU" sz="1200" dirty="0" smtClean="0"/>
          </a:p>
          <a:p>
            <a:pPr lvl="0"/>
            <a:r>
              <a:rPr lang="ru-RU" sz="1200" dirty="0" smtClean="0"/>
              <a:t>. </a:t>
            </a:r>
            <a:r>
              <a:rPr lang="ru-RU" sz="1200" dirty="0" err="1" smtClean="0"/>
              <a:t>Пономарьова</a:t>
            </a:r>
            <a:r>
              <a:rPr lang="ru-RU" sz="1200" dirty="0" smtClean="0"/>
              <a:t>, </a:t>
            </a:r>
            <a:r>
              <a:rPr lang="ru-RU" sz="1200" dirty="0" err="1" smtClean="0"/>
              <a:t>Наталія</a:t>
            </a:r>
            <a:r>
              <a:rPr lang="ru-RU" sz="1200" dirty="0" smtClean="0"/>
              <a:t> </a:t>
            </a:r>
            <a:r>
              <a:rPr lang="ru-RU" sz="1200" dirty="0" err="1" smtClean="0"/>
              <a:t>Анатоліївна</a:t>
            </a:r>
            <a:r>
              <a:rPr lang="ru-RU" sz="1200" dirty="0" smtClean="0"/>
              <a:t>. </a:t>
            </a:r>
            <a:r>
              <a:rPr lang="ru-RU" sz="1200" dirty="0" err="1" smtClean="0"/>
              <a:t>Міжнародні</a:t>
            </a:r>
            <a:r>
              <a:rPr lang="ru-RU" sz="1200" dirty="0" smtClean="0"/>
              <a:t> </a:t>
            </a:r>
            <a:r>
              <a:rPr lang="ru-RU" sz="1200" dirty="0" err="1" smtClean="0"/>
              <a:t>стандарти</a:t>
            </a:r>
            <a:r>
              <a:rPr lang="ru-RU" sz="1200" dirty="0" smtClean="0"/>
              <a:t> </a:t>
            </a:r>
            <a:r>
              <a:rPr lang="ru-RU" sz="1200" dirty="0" err="1" smtClean="0"/>
              <a:t>фінансової</a:t>
            </a:r>
            <a:r>
              <a:rPr lang="ru-RU" sz="1200" dirty="0" smtClean="0"/>
              <a:t> </a:t>
            </a:r>
            <a:r>
              <a:rPr lang="ru-RU" sz="1200" dirty="0" err="1" smtClean="0"/>
              <a:t>звітності</a:t>
            </a:r>
            <a:r>
              <a:rPr lang="ru-RU" sz="1200" dirty="0" smtClean="0"/>
              <a:t> та </a:t>
            </a:r>
            <a:r>
              <a:rPr lang="ru-RU" sz="1200" dirty="0" err="1" smtClean="0"/>
              <a:t>міжнародні</a:t>
            </a:r>
            <a:r>
              <a:rPr lang="ru-RU" sz="1200" dirty="0" smtClean="0"/>
              <a:t> </a:t>
            </a:r>
            <a:r>
              <a:rPr lang="ru-RU" sz="1200" dirty="0" err="1" smtClean="0"/>
              <a:t>стандарти</a:t>
            </a:r>
            <a:r>
              <a:rPr lang="ru-RU" sz="1200" dirty="0" smtClean="0"/>
              <a:t> аудиту [Текст] 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посібник</a:t>
            </a:r>
            <a:r>
              <a:rPr lang="ru-RU" sz="1200" dirty="0" smtClean="0"/>
              <a:t> / Н. А. </a:t>
            </a:r>
            <a:r>
              <a:rPr lang="ru-RU" sz="1200" dirty="0" err="1" smtClean="0"/>
              <a:t>Пономарьова</a:t>
            </a:r>
            <a:r>
              <a:rPr lang="ru-RU" sz="1200" dirty="0" smtClean="0"/>
              <a:t>. - </a:t>
            </a:r>
            <a:r>
              <a:rPr lang="ru-RU" sz="1200" dirty="0" err="1" smtClean="0"/>
              <a:t>Хмельницький</a:t>
            </a:r>
            <a:r>
              <a:rPr lang="ru-RU" sz="1200" dirty="0" smtClean="0"/>
              <a:t> : ХНУ, 2008. - 211 с. </a:t>
            </a:r>
            <a:r>
              <a:rPr lang="ru-RU" sz="1200" dirty="0" err="1" smtClean="0"/>
              <a:t>Бібліогр</a:t>
            </a:r>
            <a:r>
              <a:rPr lang="ru-RU" sz="1200" dirty="0" smtClean="0"/>
              <a:t>.: с. </a:t>
            </a:r>
            <a:r>
              <a:rPr lang="ru-RU" sz="1200" smtClean="0"/>
              <a:t>208-209</a:t>
            </a:r>
            <a:endParaRPr lang="ru-RU" sz="1200" dirty="0" smtClean="0"/>
          </a:p>
          <a:p>
            <a:pPr lvl="0"/>
            <a:r>
              <a:rPr lang="ru-RU" sz="1200" dirty="0" smtClean="0"/>
              <a:t>2</a:t>
            </a:r>
            <a:r>
              <a:rPr lang="ru-RU" sz="1200" dirty="0" smtClean="0"/>
              <a:t>. Голов, Сергей Федорович. Международные стандарты финансовой отчетности [Текст] : вопросы. Тесты. Упражнения / С. Ф. Голов [и др.] ; ред. С. Ф. Голов. - К. : </a:t>
            </a:r>
            <a:r>
              <a:rPr lang="ru-RU" sz="1200" dirty="0" err="1" smtClean="0"/>
              <a:t>Либра</a:t>
            </a:r>
            <a:r>
              <a:rPr lang="ru-RU" sz="1200" dirty="0" smtClean="0"/>
              <a:t>, 2007. - 320 с.: табл.. - </a:t>
            </a:r>
            <a:r>
              <a:rPr lang="ru-RU" sz="1200" dirty="0" err="1" smtClean="0"/>
              <a:t>Библиогр</a:t>
            </a:r>
            <a:r>
              <a:rPr lang="ru-RU" sz="1200" dirty="0" smtClean="0"/>
              <a:t>.: с. 319. </a:t>
            </a:r>
            <a:endParaRPr lang="uk-UA" sz="1200" dirty="0" smtClean="0"/>
          </a:p>
          <a:p>
            <a:pPr lvl="0"/>
            <a:r>
              <a:rPr lang="en-US" sz="1200" dirty="0" smtClean="0"/>
              <a:t>3</a:t>
            </a:r>
            <a:r>
              <a:rPr lang="en-US" sz="1200" dirty="0" smtClean="0"/>
              <a:t>. </a:t>
            </a:r>
            <a:r>
              <a:rPr lang="ru-RU" sz="1200" dirty="0" smtClean="0"/>
              <a:t>Голов, </a:t>
            </a:r>
            <a:r>
              <a:rPr lang="ru-RU" sz="1200" dirty="0" err="1" smtClean="0"/>
              <a:t>Сергій</a:t>
            </a:r>
            <a:r>
              <a:rPr lang="ru-RU" sz="1200" dirty="0" smtClean="0"/>
              <a:t> Федорович. </a:t>
            </a:r>
            <a:r>
              <a:rPr lang="ru-RU" sz="1200" dirty="0" err="1" smtClean="0"/>
              <a:t>Бухгалтерський</a:t>
            </a:r>
            <a:r>
              <a:rPr lang="ru-RU" sz="1200" dirty="0" smtClean="0"/>
              <a:t> </a:t>
            </a:r>
            <a:r>
              <a:rPr lang="ru-RU" sz="1200" dirty="0" err="1" smtClean="0"/>
              <a:t>облік</a:t>
            </a:r>
            <a:r>
              <a:rPr lang="ru-RU" sz="1200" dirty="0" smtClean="0"/>
              <a:t> та </a:t>
            </a:r>
            <a:r>
              <a:rPr lang="ru-RU" sz="1200" dirty="0" err="1" smtClean="0"/>
              <a:t>фінансова</a:t>
            </a:r>
            <a:r>
              <a:rPr lang="ru-RU" sz="1200" dirty="0" smtClean="0"/>
              <a:t> </a:t>
            </a:r>
            <a:r>
              <a:rPr lang="ru-RU" sz="1200" dirty="0" err="1" smtClean="0"/>
              <a:t>звітність</a:t>
            </a:r>
            <a:r>
              <a:rPr lang="ru-RU" sz="1200" dirty="0" smtClean="0"/>
              <a:t> за </a:t>
            </a:r>
            <a:r>
              <a:rPr lang="ru-RU" sz="1200" dirty="0" err="1" smtClean="0"/>
              <a:t>міжнародними</a:t>
            </a:r>
            <a:r>
              <a:rPr lang="ru-RU" sz="1200" dirty="0" smtClean="0"/>
              <a:t> стандартами [Текст] : </a:t>
            </a:r>
            <a:r>
              <a:rPr lang="ru-RU" sz="1200" dirty="0" err="1" smtClean="0"/>
              <a:t>практ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</a:t>
            </a:r>
            <a:r>
              <a:rPr lang="ru-RU" sz="1200" dirty="0" smtClean="0"/>
              <a:t>. / С. Ф. Голов, В. М. </a:t>
            </a:r>
            <a:r>
              <a:rPr lang="ru-RU" sz="1200" dirty="0" err="1" smtClean="0"/>
              <a:t>Костюченко</a:t>
            </a:r>
            <a:r>
              <a:rPr lang="ru-RU" sz="1200" dirty="0" smtClean="0"/>
              <a:t>. - К. : </a:t>
            </a:r>
            <a:r>
              <a:rPr lang="ru-RU" sz="1200" dirty="0" err="1" smtClean="0"/>
              <a:t>Лібра</a:t>
            </a:r>
            <a:r>
              <a:rPr lang="ru-RU" sz="1200" dirty="0" smtClean="0"/>
              <a:t>, 2004. - 880 с.. - </a:t>
            </a:r>
            <a:r>
              <a:rPr lang="ru-RU" sz="1200" dirty="0" err="1" smtClean="0"/>
              <a:t>Бібліогр</a:t>
            </a:r>
            <a:r>
              <a:rPr lang="ru-RU" sz="1200" dirty="0" smtClean="0"/>
              <a:t>.: с. 878. </a:t>
            </a:r>
            <a:r>
              <a:rPr lang="ru-RU" sz="1200" dirty="0" smtClean="0"/>
              <a:t> </a:t>
            </a:r>
            <a:endParaRPr lang="uk-UA" sz="1200" dirty="0" smtClean="0"/>
          </a:p>
          <a:p>
            <a:pPr lvl="0"/>
            <a:r>
              <a:rPr lang="en-US" sz="1200" dirty="0" smtClean="0"/>
              <a:t> </a:t>
            </a:r>
            <a:r>
              <a:rPr lang="en-US" sz="1200" dirty="0" smtClean="0"/>
              <a:t>4. </a:t>
            </a:r>
            <a:r>
              <a:rPr lang="ru-RU" sz="1200" dirty="0" err="1" smtClean="0"/>
              <a:t>Міжнародні</a:t>
            </a:r>
            <a:r>
              <a:rPr lang="ru-RU" sz="1200" dirty="0" smtClean="0"/>
              <a:t> </a:t>
            </a:r>
            <a:r>
              <a:rPr lang="ru-RU" sz="1200" dirty="0" err="1" smtClean="0"/>
              <a:t>стандарти</a:t>
            </a:r>
            <a:r>
              <a:rPr lang="ru-RU" sz="1200" dirty="0" smtClean="0"/>
              <a:t> </a:t>
            </a:r>
            <a:r>
              <a:rPr lang="ru-RU" sz="1200" dirty="0" err="1" smtClean="0"/>
              <a:t>фінансової</a:t>
            </a:r>
            <a:r>
              <a:rPr lang="ru-RU" sz="1200" dirty="0" smtClean="0"/>
              <a:t> </a:t>
            </a:r>
            <a:r>
              <a:rPr lang="ru-RU" sz="1200" dirty="0" err="1" smtClean="0"/>
              <a:t>звітності</a:t>
            </a:r>
            <a:r>
              <a:rPr lang="ru-RU" sz="1200" dirty="0" smtClean="0"/>
              <a:t> [Текст] : </a:t>
            </a:r>
            <a:r>
              <a:rPr lang="ru-RU" sz="1200" dirty="0" err="1" smtClean="0"/>
              <a:t>видані</a:t>
            </a:r>
            <a:r>
              <a:rPr lang="ru-RU" sz="1200" dirty="0" smtClean="0"/>
              <a:t> станом на 1 </a:t>
            </a:r>
            <a:r>
              <a:rPr lang="ru-RU" sz="1200" dirty="0" err="1" smtClean="0"/>
              <a:t>січня</a:t>
            </a:r>
            <a:r>
              <a:rPr lang="ru-RU" sz="1200" dirty="0" smtClean="0"/>
              <a:t> 2009 р. : пер. </a:t>
            </a:r>
            <a:r>
              <a:rPr lang="ru-RU" sz="1200" dirty="0" err="1" smtClean="0"/>
              <a:t>з</a:t>
            </a:r>
            <a:r>
              <a:rPr lang="ru-RU" sz="1200" dirty="0" smtClean="0"/>
              <a:t> англ. / [за ред. С. Ф. Голова] ; </a:t>
            </a:r>
            <a:r>
              <a:rPr lang="en-US" sz="1200" dirty="0" smtClean="0"/>
              <a:t>Intern. Accounting </a:t>
            </a:r>
            <a:r>
              <a:rPr lang="en-US" sz="1200" dirty="0" err="1" smtClean="0"/>
              <a:t>Standarts</a:t>
            </a:r>
            <a:r>
              <a:rPr lang="en-US" sz="1200" dirty="0" smtClean="0"/>
              <a:t> Comm. Found., </a:t>
            </a:r>
            <a:r>
              <a:rPr lang="ru-RU" sz="1200" dirty="0" err="1" smtClean="0"/>
              <a:t>Фед</a:t>
            </a:r>
            <a:r>
              <a:rPr lang="ru-RU" sz="1200" dirty="0" smtClean="0"/>
              <a:t>. проф. </a:t>
            </a:r>
            <a:r>
              <a:rPr lang="ru-RU" sz="1200" dirty="0" err="1" smtClean="0"/>
              <a:t>бухгалтерів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аудиторів</a:t>
            </a:r>
            <a:r>
              <a:rPr lang="ru-RU" sz="1200" dirty="0" smtClean="0"/>
              <a:t> </a:t>
            </a:r>
            <a:r>
              <a:rPr lang="ru-RU" sz="1200" dirty="0" err="1" smtClean="0"/>
              <a:t>України</a:t>
            </a:r>
            <a:r>
              <a:rPr lang="ru-RU" sz="1200" dirty="0" smtClean="0"/>
              <a:t>. - [К.] : ФПБАУ, 2009. - </a:t>
            </a:r>
            <a:r>
              <a:rPr lang="ru-RU" sz="1200" dirty="0" err="1" smtClean="0"/>
              <a:t>Назва</a:t>
            </a:r>
            <a:r>
              <a:rPr lang="ru-RU" sz="1200" dirty="0" smtClean="0"/>
              <a:t> </a:t>
            </a:r>
            <a:r>
              <a:rPr lang="ru-RU" sz="1200" dirty="0" err="1" smtClean="0"/>
              <a:t>обкл</a:t>
            </a:r>
            <a:r>
              <a:rPr lang="ru-RU" sz="1200" dirty="0" smtClean="0"/>
              <a:t>. : МСФЗ. </a:t>
            </a:r>
            <a:r>
              <a:rPr lang="ru-RU" sz="1200" dirty="0" err="1" smtClean="0"/>
              <a:t>Міжнародні</a:t>
            </a:r>
            <a:r>
              <a:rPr lang="ru-RU" sz="1200" dirty="0" smtClean="0"/>
              <a:t> </a:t>
            </a:r>
            <a:r>
              <a:rPr lang="ru-RU" sz="1200" dirty="0" err="1" smtClean="0"/>
              <a:t>стандарти</a:t>
            </a:r>
            <a:r>
              <a:rPr lang="ru-RU" sz="1200" dirty="0" smtClean="0"/>
              <a:t> </a:t>
            </a:r>
            <a:r>
              <a:rPr lang="ru-RU" sz="1200" dirty="0" err="1" smtClean="0"/>
              <a:t>фінансової</a:t>
            </a:r>
            <a:r>
              <a:rPr lang="ru-RU" sz="1200" dirty="0" smtClean="0"/>
              <a:t> </a:t>
            </a:r>
            <a:r>
              <a:rPr lang="ru-RU" sz="1200" dirty="0" err="1" smtClean="0"/>
              <a:t>звітності</a:t>
            </a:r>
            <a:r>
              <a:rPr lang="ru-RU" sz="1200" dirty="0" smtClean="0"/>
              <a:t> (</a:t>
            </a:r>
            <a:r>
              <a:rPr lang="en-US" sz="1200" dirty="0" smtClean="0"/>
              <a:t>IFRS). </a:t>
            </a:r>
            <a:r>
              <a:rPr lang="ru-RU" sz="1200" dirty="0" smtClean="0"/>
              <a:t>Т</a:t>
            </a:r>
            <a:r>
              <a:rPr lang="ru-RU" sz="1200" dirty="0" smtClean="0"/>
              <a:t>. 1 / ред. С. Ф. Голов. - 2009. - 1592 с. </a:t>
            </a:r>
            <a:endParaRPr lang="ru-RU" sz="1200" dirty="0" smtClean="0"/>
          </a:p>
          <a:p>
            <a:pPr lvl="0"/>
            <a:r>
              <a:rPr lang="ru-RU" sz="1200" dirty="0" smtClean="0"/>
              <a:t>5</a:t>
            </a:r>
            <a:r>
              <a:rPr lang="ru-RU" sz="1200" dirty="0" smtClean="0"/>
              <a:t>. </a:t>
            </a:r>
            <a:r>
              <a:rPr lang="ru-RU" sz="1200" dirty="0" err="1" smtClean="0"/>
              <a:t>Міжнародні</a:t>
            </a:r>
            <a:r>
              <a:rPr lang="ru-RU" sz="1200" dirty="0" smtClean="0"/>
              <a:t> </a:t>
            </a:r>
            <a:r>
              <a:rPr lang="ru-RU" sz="1200" dirty="0" err="1" smtClean="0"/>
              <a:t>стандарти</a:t>
            </a:r>
            <a:r>
              <a:rPr lang="ru-RU" sz="1200" dirty="0" smtClean="0"/>
              <a:t> </a:t>
            </a:r>
            <a:r>
              <a:rPr lang="ru-RU" sz="1200" dirty="0" err="1" smtClean="0"/>
              <a:t>фінансової</a:t>
            </a:r>
            <a:r>
              <a:rPr lang="ru-RU" sz="1200" dirty="0" smtClean="0"/>
              <a:t> </a:t>
            </a:r>
            <a:r>
              <a:rPr lang="ru-RU" sz="1200" dirty="0" err="1" smtClean="0"/>
              <a:t>звітності</a:t>
            </a:r>
            <a:r>
              <a:rPr lang="ru-RU" sz="1200" dirty="0" smtClean="0"/>
              <a:t> [Текст] : </a:t>
            </a:r>
            <a:r>
              <a:rPr lang="ru-RU" sz="1200" dirty="0" err="1" smtClean="0"/>
              <a:t>видані</a:t>
            </a:r>
            <a:r>
              <a:rPr lang="ru-RU" sz="1200" dirty="0" smtClean="0"/>
              <a:t> станом на 1 </a:t>
            </a:r>
            <a:r>
              <a:rPr lang="ru-RU" sz="1200" dirty="0" err="1" smtClean="0"/>
              <a:t>січня</a:t>
            </a:r>
            <a:r>
              <a:rPr lang="ru-RU" sz="1200" dirty="0" smtClean="0"/>
              <a:t> 2009 р. : пер. </a:t>
            </a:r>
            <a:r>
              <a:rPr lang="ru-RU" sz="1200" dirty="0" err="1" smtClean="0"/>
              <a:t>з</a:t>
            </a:r>
            <a:r>
              <a:rPr lang="ru-RU" sz="1200" dirty="0" smtClean="0"/>
              <a:t> англ. / [за ред. С. Ф. Голова] ; </a:t>
            </a:r>
            <a:r>
              <a:rPr lang="en-US" sz="1200" dirty="0" smtClean="0"/>
              <a:t>Intern. Accounting Standards Comm. Found., </a:t>
            </a:r>
            <a:r>
              <a:rPr lang="ru-RU" sz="1200" dirty="0" err="1" smtClean="0"/>
              <a:t>Фед</a:t>
            </a:r>
            <a:r>
              <a:rPr lang="ru-RU" sz="1200" dirty="0" smtClean="0"/>
              <a:t>. проф. </a:t>
            </a:r>
            <a:r>
              <a:rPr lang="ru-RU" sz="1200" dirty="0" err="1" smtClean="0"/>
              <a:t>бухгалтерів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аудиторів</a:t>
            </a:r>
            <a:r>
              <a:rPr lang="ru-RU" sz="1200" dirty="0" smtClean="0"/>
              <a:t> </a:t>
            </a:r>
            <a:r>
              <a:rPr lang="ru-RU" sz="1200" dirty="0" err="1" smtClean="0"/>
              <a:t>України</a:t>
            </a:r>
            <a:r>
              <a:rPr lang="ru-RU" sz="1200" dirty="0" smtClean="0"/>
              <a:t>. - [К.] : ФПБАУ, 2009. - </a:t>
            </a:r>
            <a:r>
              <a:rPr lang="ru-RU" sz="1200" dirty="0" err="1" smtClean="0"/>
              <a:t>Назва</a:t>
            </a:r>
            <a:r>
              <a:rPr lang="ru-RU" sz="1200" dirty="0" smtClean="0"/>
              <a:t> </a:t>
            </a:r>
            <a:r>
              <a:rPr lang="ru-RU" sz="1200" dirty="0" err="1" smtClean="0"/>
              <a:t>обкл</a:t>
            </a:r>
            <a:r>
              <a:rPr lang="ru-RU" sz="1200" dirty="0" smtClean="0"/>
              <a:t>. : МСФЗ. </a:t>
            </a:r>
            <a:r>
              <a:rPr lang="ru-RU" sz="1200" dirty="0" err="1" smtClean="0"/>
              <a:t>Міжнародні</a:t>
            </a:r>
            <a:r>
              <a:rPr lang="ru-RU" sz="1200" dirty="0" smtClean="0"/>
              <a:t> </a:t>
            </a:r>
            <a:r>
              <a:rPr lang="ru-RU" sz="1200" dirty="0" err="1" smtClean="0"/>
              <a:t>стандарти</a:t>
            </a:r>
            <a:r>
              <a:rPr lang="ru-RU" sz="1200" dirty="0" smtClean="0"/>
              <a:t> </a:t>
            </a:r>
            <a:r>
              <a:rPr lang="ru-RU" sz="1200" dirty="0" err="1" smtClean="0"/>
              <a:t>фінансової</a:t>
            </a:r>
            <a:r>
              <a:rPr lang="ru-RU" sz="1200" dirty="0" smtClean="0"/>
              <a:t> </a:t>
            </a:r>
            <a:r>
              <a:rPr lang="ru-RU" sz="1200" dirty="0" err="1" smtClean="0"/>
              <a:t>звітності</a:t>
            </a:r>
            <a:r>
              <a:rPr lang="ru-RU" sz="1200" dirty="0" smtClean="0"/>
              <a:t> (</a:t>
            </a:r>
            <a:r>
              <a:rPr lang="en-US" sz="1200" dirty="0" smtClean="0"/>
              <a:t>IFRS). - ISBN 97</a:t>
            </a:r>
            <a:endParaRPr lang="ru-RU" sz="1200" dirty="0" smtClean="0"/>
          </a:p>
        </p:txBody>
      </p:sp>
    </p:spTree>
    <p:extLst>
      <p:ext uri="{BB962C8B-B14F-4D97-AF65-F5344CB8AC3E}">
        <p14:creationId xmlns="" xmlns:p14="http://schemas.microsoft.com/office/powerpoint/2010/main" val="274996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3a560957eb4d83f40cbc80ff3b7862f65e6674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541</Words>
  <Application>Microsoft Office PowerPoint</Application>
  <PresentationFormat>Экран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Міністерство освіти і науки України Херсонський державний університет Факультет економіки та менеджменту</vt:lpstr>
      <vt:lpstr>Слайд 2</vt:lpstr>
      <vt:lpstr>Інформаційний обсяг навчальної дисципліни </vt:lpstr>
      <vt:lpstr>Слайд 4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creator>obstinate</dc:creator>
  <cp:lastModifiedBy>anna</cp:lastModifiedBy>
  <cp:revision>61</cp:revision>
  <dcterms:created xsi:type="dcterms:W3CDTF">2017-06-04T12:24:27Z</dcterms:created>
  <dcterms:modified xsi:type="dcterms:W3CDTF">2020-06-12T18:33:04Z</dcterms:modified>
</cp:coreProperties>
</file>